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4" r:id="rId7"/>
    <p:sldId id="275" r:id="rId8"/>
    <p:sldId id="276" r:id="rId9"/>
    <p:sldId id="277" r:id="rId10"/>
    <p:sldId id="262" r:id="rId11"/>
    <p:sldId id="257" r:id="rId12"/>
    <p:sldId id="263" r:id="rId13"/>
    <p:sldId id="259" r:id="rId14"/>
    <p:sldId id="264" r:id="rId15"/>
    <p:sldId id="260" r:id="rId16"/>
    <p:sldId id="267" r:id="rId17"/>
    <p:sldId id="268" r:id="rId18"/>
    <p:sldId id="265" r:id="rId19"/>
    <p:sldId id="261" r:id="rId20"/>
    <p:sldId id="266" r:id="rId21"/>
    <p:sldId id="258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5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628066-8249-4CF4-AFC4-93DD9B362C5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52797C-6684-4350-B122-C278766240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Reduce Company’s Mileage Cost</a:t>
          </a:r>
        </a:p>
      </dgm:t>
    </dgm:pt>
    <dgm:pt modelId="{45DC827D-6069-427B-9D10-CCD0771617B5}" type="parTrans" cxnId="{717CA824-B0F9-47BA-85E8-98A6CAAC43B4}">
      <dgm:prSet/>
      <dgm:spPr/>
      <dgm:t>
        <a:bodyPr/>
        <a:lstStyle/>
        <a:p>
          <a:endParaRPr lang="en-US"/>
        </a:p>
      </dgm:t>
    </dgm:pt>
    <dgm:pt modelId="{C035F2DA-BA68-4A3B-A3E3-B5149E42BD37}" type="sibTrans" cxnId="{717CA824-B0F9-47BA-85E8-98A6CAAC43B4}">
      <dgm:prSet/>
      <dgm:spPr/>
      <dgm:t>
        <a:bodyPr/>
        <a:lstStyle/>
        <a:p>
          <a:endParaRPr lang="en-US"/>
        </a:p>
      </dgm:t>
    </dgm:pt>
    <dgm:pt modelId="{4024ECCF-36D0-4714-BB2D-93E30713E6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By calculating the distance of two secondary DCs</a:t>
          </a:r>
        </a:p>
      </dgm:t>
    </dgm:pt>
    <dgm:pt modelId="{9E65F7FD-F428-408B-BF53-85D7FB750594}" type="parTrans" cxnId="{BE1A7F46-A02D-43FF-B230-1CF70A074C45}">
      <dgm:prSet/>
      <dgm:spPr/>
      <dgm:t>
        <a:bodyPr/>
        <a:lstStyle/>
        <a:p>
          <a:endParaRPr lang="en-US"/>
        </a:p>
      </dgm:t>
    </dgm:pt>
    <dgm:pt modelId="{D89E7484-3038-485B-B909-FDC674ED31AA}" type="sibTrans" cxnId="{BE1A7F46-A02D-43FF-B230-1CF70A074C45}">
      <dgm:prSet/>
      <dgm:spPr/>
      <dgm:t>
        <a:bodyPr/>
        <a:lstStyle/>
        <a:p>
          <a:endParaRPr lang="en-US"/>
        </a:p>
      </dgm:t>
    </dgm:pt>
    <dgm:pt modelId="{75CE4AFC-173C-43C4-9935-AA29E1F7E8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determine which delivery point is most appropriate for the company in terms of optimized cost</a:t>
          </a:r>
        </a:p>
      </dgm:t>
    </dgm:pt>
    <dgm:pt modelId="{046254A5-5D35-4137-88FC-07352FC0674C}" type="parTrans" cxnId="{269E4B93-6AC4-4D70-BA6B-33BEFA38E715}">
      <dgm:prSet/>
      <dgm:spPr/>
      <dgm:t>
        <a:bodyPr/>
        <a:lstStyle/>
        <a:p>
          <a:endParaRPr lang="en-US"/>
        </a:p>
      </dgm:t>
    </dgm:pt>
    <dgm:pt modelId="{7EFF2520-13B2-4DCC-897C-A328A2598ECF}" type="sibTrans" cxnId="{269E4B93-6AC4-4D70-BA6B-33BEFA38E715}">
      <dgm:prSet/>
      <dgm:spPr/>
      <dgm:t>
        <a:bodyPr/>
        <a:lstStyle/>
        <a:p>
          <a:endParaRPr lang="en-US"/>
        </a:p>
      </dgm:t>
    </dgm:pt>
    <dgm:pt modelId="{BC7E1175-7A8B-4B00-A17A-91EBC90D4C1C}" type="pres">
      <dgm:prSet presAssocID="{07628066-8249-4CF4-AFC4-93DD9B362C56}" presName="root" presStyleCnt="0">
        <dgm:presLayoutVars>
          <dgm:dir/>
          <dgm:resizeHandles val="exact"/>
        </dgm:presLayoutVars>
      </dgm:prSet>
      <dgm:spPr/>
    </dgm:pt>
    <dgm:pt modelId="{D23A5D9C-D769-44A6-B0FD-2389CC889AA1}" type="pres">
      <dgm:prSet presAssocID="{F152797C-6684-4350-B122-C278766240E9}" presName="compNode" presStyleCnt="0"/>
      <dgm:spPr/>
    </dgm:pt>
    <dgm:pt modelId="{22B0A4B6-E131-4A6C-9A61-A889B0D1FA60}" type="pres">
      <dgm:prSet presAssocID="{F152797C-6684-4350-B122-C278766240E9}" presName="bgRect" presStyleLbl="bgShp" presStyleIdx="0" presStyleCnt="3"/>
      <dgm:spPr/>
    </dgm:pt>
    <dgm:pt modelId="{13972ABE-5EF2-42E0-B334-CB0BD9EC0BC4}" type="pres">
      <dgm:prSet presAssocID="{F152797C-6684-4350-B122-C278766240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197CBED-697D-424A-BBD3-69CF9BD1E897}" type="pres">
      <dgm:prSet presAssocID="{F152797C-6684-4350-B122-C278766240E9}" presName="spaceRect" presStyleCnt="0"/>
      <dgm:spPr/>
    </dgm:pt>
    <dgm:pt modelId="{EA9428AE-7536-4269-8375-B5F44A7C5920}" type="pres">
      <dgm:prSet presAssocID="{F152797C-6684-4350-B122-C278766240E9}" presName="parTx" presStyleLbl="revTx" presStyleIdx="0" presStyleCnt="3">
        <dgm:presLayoutVars>
          <dgm:chMax val="0"/>
          <dgm:chPref val="0"/>
        </dgm:presLayoutVars>
      </dgm:prSet>
      <dgm:spPr/>
    </dgm:pt>
    <dgm:pt modelId="{DE53781F-E64A-4B90-B0AC-62D44A33E3AA}" type="pres">
      <dgm:prSet presAssocID="{C035F2DA-BA68-4A3B-A3E3-B5149E42BD37}" presName="sibTrans" presStyleCnt="0"/>
      <dgm:spPr/>
    </dgm:pt>
    <dgm:pt modelId="{C77C1A99-8049-45AB-9207-094B4FC43EBD}" type="pres">
      <dgm:prSet presAssocID="{4024ECCF-36D0-4714-BB2D-93E30713E6D2}" presName="compNode" presStyleCnt="0"/>
      <dgm:spPr/>
    </dgm:pt>
    <dgm:pt modelId="{8CFE6C0B-B7D5-49C2-88AA-27EDDB6F18B3}" type="pres">
      <dgm:prSet presAssocID="{4024ECCF-36D0-4714-BB2D-93E30713E6D2}" presName="bgRect" presStyleLbl="bgShp" presStyleIdx="1" presStyleCnt="3"/>
      <dgm:spPr/>
    </dgm:pt>
    <dgm:pt modelId="{EA65C81F-A94A-4CA9-9453-A17A821F602D}" type="pres">
      <dgm:prSet presAssocID="{4024ECCF-36D0-4714-BB2D-93E30713E6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AAF002A-DBC6-4D55-9B54-7EB4D60DC9D3}" type="pres">
      <dgm:prSet presAssocID="{4024ECCF-36D0-4714-BB2D-93E30713E6D2}" presName="spaceRect" presStyleCnt="0"/>
      <dgm:spPr/>
    </dgm:pt>
    <dgm:pt modelId="{CDD49352-DAA0-4A30-B8F0-574F0FB8F73B}" type="pres">
      <dgm:prSet presAssocID="{4024ECCF-36D0-4714-BB2D-93E30713E6D2}" presName="parTx" presStyleLbl="revTx" presStyleIdx="1" presStyleCnt="3">
        <dgm:presLayoutVars>
          <dgm:chMax val="0"/>
          <dgm:chPref val="0"/>
        </dgm:presLayoutVars>
      </dgm:prSet>
      <dgm:spPr/>
    </dgm:pt>
    <dgm:pt modelId="{A90950AC-FFCA-4922-8C26-DAE11E3CB593}" type="pres">
      <dgm:prSet presAssocID="{D89E7484-3038-485B-B909-FDC674ED31AA}" presName="sibTrans" presStyleCnt="0"/>
      <dgm:spPr/>
    </dgm:pt>
    <dgm:pt modelId="{4438DF4D-6C17-474A-B5FA-4761E3C59C05}" type="pres">
      <dgm:prSet presAssocID="{75CE4AFC-173C-43C4-9935-AA29E1F7E879}" presName="compNode" presStyleCnt="0"/>
      <dgm:spPr/>
    </dgm:pt>
    <dgm:pt modelId="{8E1FC8B1-C6C6-4C33-BC31-2662B5E891BE}" type="pres">
      <dgm:prSet presAssocID="{75CE4AFC-173C-43C4-9935-AA29E1F7E879}" presName="bgRect" presStyleLbl="bgShp" presStyleIdx="2" presStyleCnt="3"/>
      <dgm:spPr/>
    </dgm:pt>
    <dgm:pt modelId="{CF40000A-6DFD-4B24-81F7-F6C382AFE792}" type="pres">
      <dgm:prSet presAssocID="{75CE4AFC-173C-43C4-9935-AA29E1F7E8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1C8373C2-7564-4521-BF4D-8180E7324114}" type="pres">
      <dgm:prSet presAssocID="{75CE4AFC-173C-43C4-9935-AA29E1F7E879}" presName="spaceRect" presStyleCnt="0"/>
      <dgm:spPr/>
    </dgm:pt>
    <dgm:pt modelId="{8DA14DFE-4717-4289-9FBF-70DDE459AD9E}" type="pres">
      <dgm:prSet presAssocID="{75CE4AFC-173C-43C4-9935-AA29E1F7E87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17CA824-B0F9-47BA-85E8-98A6CAAC43B4}" srcId="{07628066-8249-4CF4-AFC4-93DD9B362C56}" destId="{F152797C-6684-4350-B122-C278766240E9}" srcOrd="0" destOrd="0" parTransId="{45DC827D-6069-427B-9D10-CCD0771617B5}" sibTransId="{C035F2DA-BA68-4A3B-A3E3-B5149E42BD37}"/>
    <dgm:cxn modelId="{8685E042-D222-4006-B08D-A58771BF1294}" type="presOf" srcId="{75CE4AFC-173C-43C4-9935-AA29E1F7E879}" destId="{8DA14DFE-4717-4289-9FBF-70DDE459AD9E}" srcOrd="0" destOrd="0" presId="urn:microsoft.com/office/officeart/2018/2/layout/IconVerticalSolidList"/>
    <dgm:cxn modelId="{BE1A7F46-A02D-43FF-B230-1CF70A074C45}" srcId="{07628066-8249-4CF4-AFC4-93DD9B362C56}" destId="{4024ECCF-36D0-4714-BB2D-93E30713E6D2}" srcOrd="1" destOrd="0" parTransId="{9E65F7FD-F428-408B-BF53-85D7FB750594}" sibTransId="{D89E7484-3038-485B-B909-FDC674ED31AA}"/>
    <dgm:cxn modelId="{38129676-77A5-4B87-A34E-7D76AB642E68}" type="presOf" srcId="{07628066-8249-4CF4-AFC4-93DD9B362C56}" destId="{BC7E1175-7A8B-4B00-A17A-91EBC90D4C1C}" srcOrd="0" destOrd="0" presId="urn:microsoft.com/office/officeart/2018/2/layout/IconVerticalSolidList"/>
    <dgm:cxn modelId="{269E4B93-6AC4-4D70-BA6B-33BEFA38E715}" srcId="{07628066-8249-4CF4-AFC4-93DD9B362C56}" destId="{75CE4AFC-173C-43C4-9935-AA29E1F7E879}" srcOrd="2" destOrd="0" parTransId="{046254A5-5D35-4137-88FC-07352FC0674C}" sibTransId="{7EFF2520-13B2-4DCC-897C-A328A2598ECF}"/>
    <dgm:cxn modelId="{3568ECC8-862B-4671-9A4B-67A2DC8221DF}" type="presOf" srcId="{4024ECCF-36D0-4714-BB2D-93E30713E6D2}" destId="{CDD49352-DAA0-4A30-B8F0-574F0FB8F73B}" srcOrd="0" destOrd="0" presId="urn:microsoft.com/office/officeart/2018/2/layout/IconVerticalSolidList"/>
    <dgm:cxn modelId="{98DC3DF2-722D-46E8-AA7A-CC36840B299B}" type="presOf" srcId="{F152797C-6684-4350-B122-C278766240E9}" destId="{EA9428AE-7536-4269-8375-B5F44A7C5920}" srcOrd="0" destOrd="0" presId="urn:microsoft.com/office/officeart/2018/2/layout/IconVerticalSolidList"/>
    <dgm:cxn modelId="{77672397-7258-4860-A345-243FD41712DF}" type="presParOf" srcId="{BC7E1175-7A8B-4B00-A17A-91EBC90D4C1C}" destId="{D23A5D9C-D769-44A6-B0FD-2389CC889AA1}" srcOrd="0" destOrd="0" presId="urn:microsoft.com/office/officeart/2018/2/layout/IconVerticalSolidList"/>
    <dgm:cxn modelId="{8D56F5FE-B397-419A-BB5F-F75A7F52066F}" type="presParOf" srcId="{D23A5D9C-D769-44A6-B0FD-2389CC889AA1}" destId="{22B0A4B6-E131-4A6C-9A61-A889B0D1FA60}" srcOrd="0" destOrd="0" presId="urn:microsoft.com/office/officeart/2018/2/layout/IconVerticalSolidList"/>
    <dgm:cxn modelId="{D37C7D61-3215-44C8-A665-A36F08DA174B}" type="presParOf" srcId="{D23A5D9C-D769-44A6-B0FD-2389CC889AA1}" destId="{13972ABE-5EF2-42E0-B334-CB0BD9EC0BC4}" srcOrd="1" destOrd="0" presId="urn:microsoft.com/office/officeart/2018/2/layout/IconVerticalSolidList"/>
    <dgm:cxn modelId="{8C1879B7-8075-45F4-9D1B-637749A2A70A}" type="presParOf" srcId="{D23A5D9C-D769-44A6-B0FD-2389CC889AA1}" destId="{1197CBED-697D-424A-BBD3-69CF9BD1E897}" srcOrd="2" destOrd="0" presId="urn:microsoft.com/office/officeart/2018/2/layout/IconVerticalSolidList"/>
    <dgm:cxn modelId="{0B3E53CA-2111-4F56-8402-99BC56D67827}" type="presParOf" srcId="{D23A5D9C-D769-44A6-B0FD-2389CC889AA1}" destId="{EA9428AE-7536-4269-8375-B5F44A7C5920}" srcOrd="3" destOrd="0" presId="urn:microsoft.com/office/officeart/2018/2/layout/IconVerticalSolidList"/>
    <dgm:cxn modelId="{A16447B6-CBC7-4847-A797-F657DD37C56E}" type="presParOf" srcId="{BC7E1175-7A8B-4B00-A17A-91EBC90D4C1C}" destId="{DE53781F-E64A-4B90-B0AC-62D44A33E3AA}" srcOrd="1" destOrd="0" presId="urn:microsoft.com/office/officeart/2018/2/layout/IconVerticalSolidList"/>
    <dgm:cxn modelId="{DCC1513D-395F-4DC4-8C3E-3E8EC41B09DC}" type="presParOf" srcId="{BC7E1175-7A8B-4B00-A17A-91EBC90D4C1C}" destId="{C77C1A99-8049-45AB-9207-094B4FC43EBD}" srcOrd="2" destOrd="0" presId="urn:microsoft.com/office/officeart/2018/2/layout/IconVerticalSolidList"/>
    <dgm:cxn modelId="{CFA6FA59-B1F5-4509-B262-E7CB06EF3D46}" type="presParOf" srcId="{C77C1A99-8049-45AB-9207-094B4FC43EBD}" destId="{8CFE6C0B-B7D5-49C2-88AA-27EDDB6F18B3}" srcOrd="0" destOrd="0" presId="urn:microsoft.com/office/officeart/2018/2/layout/IconVerticalSolidList"/>
    <dgm:cxn modelId="{EC371392-21F9-49D6-B896-452F1F77F369}" type="presParOf" srcId="{C77C1A99-8049-45AB-9207-094B4FC43EBD}" destId="{EA65C81F-A94A-4CA9-9453-A17A821F602D}" srcOrd="1" destOrd="0" presId="urn:microsoft.com/office/officeart/2018/2/layout/IconVerticalSolidList"/>
    <dgm:cxn modelId="{BEBE82C3-7CDB-4EF2-9B4A-986F2C8F2420}" type="presParOf" srcId="{C77C1A99-8049-45AB-9207-094B4FC43EBD}" destId="{7AAF002A-DBC6-4D55-9B54-7EB4D60DC9D3}" srcOrd="2" destOrd="0" presId="urn:microsoft.com/office/officeart/2018/2/layout/IconVerticalSolidList"/>
    <dgm:cxn modelId="{25C66A6D-43B8-45CB-BA06-3F1D8C58D890}" type="presParOf" srcId="{C77C1A99-8049-45AB-9207-094B4FC43EBD}" destId="{CDD49352-DAA0-4A30-B8F0-574F0FB8F73B}" srcOrd="3" destOrd="0" presId="urn:microsoft.com/office/officeart/2018/2/layout/IconVerticalSolidList"/>
    <dgm:cxn modelId="{3BC6912B-9CCD-49AF-B1E8-EE31E7A5588B}" type="presParOf" srcId="{BC7E1175-7A8B-4B00-A17A-91EBC90D4C1C}" destId="{A90950AC-FFCA-4922-8C26-DAE11E3CB593}" srcOrd="3" destOrd="0" presId="urn:microsoft.com/office/officeart/2018/2/layout/IconVerticalSolidList"/>
    <dgm:cxn modelId="{A1A645EB-A386-4A02-A0E3-B964D77D205C}" type="presParOf" srcId="{BC7E1175-7A8B-4B00-A17A-91EBC90D4C1C}" destId="{4438DF4D-6C17-474A-B5FA-4761E3C59C05}" srcOrd="4" destOrd="0" presId="urn:microsoft.com/office/officeart/2018/2/layout/IconVerticalSolidList"/>
    <dgm:cxn modelId="{CB5F6AC9-12A3-4EEA-993D-C55CF69295DE}" type="presParOf" srcId="{4438DF4D-6C17-474A-B5FA-4761E3C59C05}" destId="{8E1FC8B1-C6C6-4C33-BC31-2662B5E891BE}" srcOrd="0" destOrd="0" presId="urn:microsoft.com/office/officeart/2018/2/layout/IconVerticalSolidList"/>
    <dgm:cxn modelId="{3AD36733-51CE-492F-AB28-4ECC9FA98C81}" type="presParOf" srcId="{4438DF4D-6C17-474A-B5FA-4761E3C59C05}" destId="{CF40000A-6DFD-4B24-81F7-F6C382AFE792}" srcOrd="1" destOrd="0" presId="urn:microsoft.com/office/officeart/2018/2/layout/IconVerticalSolidList"/>
    <dgm:cxn modelId="{162D88BB-CE87-4760-951C-9893280324FF}" type="presParOf" srcId="{4438DF4D-6C17-474A-B5FA-4761E3C59C05}" destId="{1C8373C2-7564-4521-BF4D-8180E7324114}" srcOrd="2" destOrd="0" presId="urn:microsoft.com/office/officeart/2018/2/layout/IconVerticalSolidList"/>
    <dgm:cxn modelId="{51E1291E-4DA6-47FF-A603-A2F7815EED28}" type="presParOf" srcId="{4438DF4D-6C17-474A-B5FA-4761E3C59C05}" destId="{8DA14DFE-4717-4289-9FBF-70DDE459AD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0A4B6-E131-4A6C-9A61-A889B0D1FA60}">
      <dsp:nvSpPr>
        <dsp:cNvPr id="0" name=""/>
        <dsp:cNvSpPr/>
      </dsp:nvSpPr>
      <dsp:spPr>
        <a:xfrm>
          <a:off x="0" y="509"/>
          <a:ext cx="8696960" cy="11913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72ABE-5EF2-42E0-B334-CB0BD9EC0BC4}">
      <dsp:nvSpPr>
        <dsp:cNvPr id="0" name=""/>
        <dsp:cNvSpPr/>
      </dsp:nvSpPr>
      <dsp:spPr>
        <a:xfrm>
          <a:off x="360377" y="268558"/>
          <a:ext cx="655232" cy="6552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428AE-7536-4269-8375-B5F44A7C5920}">
      <dsp:nvSpPr>
        <dsp:cNvPr id="0" name=""/>
        <dsp:cNvSpPr/>
      </dsp:nvSpPr>
      <dsp:spPr>
        <a:xfrm>
          <a:off x="1375988" y="509"/>
          <a:ext cx="7320971" cy="119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83" tIns="126083" rIns="126083" bIns="1260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Reduce Company’s Mileage Cost</a:t>
          </a:r>
        </a:p>
      </dsp:txBody>
      <dsp:txXfrm>
        <a:off x="1375988" y="509"/>
        <a:ext cx="7320971" cy="1191331"/>
      </dsp:txXfrm>
    </dsp:sp>
    <dsp:sp modelId="{8CFE6C0B-B7D5-49C2-88AA-27EDDB6F18B3}">
      <dsp:nvSpPr>
        <dsp:cNvPr id="0" name=""/>
        <dsp:cNvSpPr/>
      </dsp:nvSpPr>
      <dsp:spPr>
        <a:xfrm>
          <a:off x="0" y="1489674"/>
          <a:ext cx="8696960" cy="11913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5C81F-A94A-4CA9-9453-A17A821F602D}">
      <dsp:nvSpPr>
        <dsp:cNvPr id="0" name=""/>
        <dsp:cNvSpPr/>
      </dsp:nvSpPr>
      <dsp:spPr>
        <a:xfrm>
          <a:off x="360377" y="1757723"/>
          <a:ext cx="655232" cy="6552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49352-DAA0-4A30-B8F0-574F0FB8F73B}">
      <dsp:nvSpPr>
        <dsp:cNvPr id="0" name=""/>
        <dsp:cNvSpPr/>
      </dsp:nvSpPr>
      <dsp:spPr>
        <a:xfrm>
          <a:off x="1375988" y="1489674"/>
          <a:ext cx="7320971" cy="119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83" tIns="126083" rIns="126083" bIns="1260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By calculating the distance of two secondary DCs</a:t>
          </a:r>
        </a:p>
      </dsp:txBody>
      <dsp:txXfrm>
        <a:off x="1375988" y="1489674"/>
        <a:ext cx="7320971" cy="1191331"/>
      </dsp:txXfrm>
    </dsp:sp>
    <dsp:sp modelId="{8E1FC8B1-C6C6-4C33-BC31-2662B5E891BE}">
      <dsp:nvSpPr>
        <dsp:cNvPr id="0" name=""/>
        <dsp:cNvSpPr/>
      </dsp:nvSpPr>
      <dsp:spPr>
        <a:xfrm>
          <a:off x="0" y="2978838"/>
          <a:ext cx="8696960" cy="11913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0000A-6DFD-4B24-81F7-F6C382AFE792}">
      <dsp:nvSpPr>
        <dsp:cNvPr id="0" name=""/>
        <dsp:cNvSpPr/>
      </dsp:nvSpPr>
      <dsp:spPr>
        <a:xfrm>
          <a:off x="360377" y="3246888"/>
          <a:ext cx="655232" cy="6552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14DFE-4717-4289-9FBF-70DDE459AD9E}">
      <dsp:nvSpPr>
        <dsp:cNvPr id="0" name=""/>
        <dsp:cNvSpPr/>
      </dsp:nvSpPr>
      <dsp:spPr>
        <a:xfrm>
          <a:off x="1375988" y="2978838"/>
          <a:ext cx="7320971" cy="119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83" tIns="126083" rIns="126083" bIns="1260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determine which delivery point is most appropriate for the company in terms of optimized cost</a:t>
          </a:r>
        </a:p>
      </dsp:txBody>
      <dsp:txXfrm>
        <a:off x="1375988" y="2978838"/>
        <a:ext cx="7320971" cy="1191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7T06:46:47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4018 623 24575,'-2'-1'0,"1"0"0,-1 0 0,1 0 0,-1 0 0,1 0 0,0-1 0,-2-1 0,-6-6 0,-77-64-75,-2 5-1,-4 3 1,-2 4-1,-3 5 1,-2 4-1,-2 4 1,-122-39-1,147 63-124,0 4-1,-1 4 1,-1 3 0,-96-5-1,98 16-1469,1 4 0,-107 14 0,-25 28 1103,126-19 189,1 3 0,-116 60 0,104-38 68,-146 104 0,127-68 277,5 5 1,3 4 0,-140 169 0,150-146 32,6 4 0,4 4 0,6 3 0,-105 244 0,113-195 0,7 3 0,8 2 0,-40 252 0,74-304-225,6 0 1,5 197-1,13-227 343,5 0 1,5-1-1,49 182 0,-34-188 332,5-2 1,4-1 0,54 93-1,-33-84-122,4-3 0,100 119 0,-39-77-700,5-5 1,246 196-1,348 168-743,-339-285 1115,-259-155 0,158 51 0,-187-80 0,0-4 0,140 18 0,-157-35 0,0-3 0,0-3 0,126-15 0,-121 0 0,0-3 0,-2-5 0,0-2 0,-1-5 0,-2-3 0,142-77 0,-120 48 0,-2-5 0,-3-4 0,-3-4 0,118-121 0,-133 112-53,-3-4 1,-5-2-1,106-174 1,-126 172-46,-4-2 0,-3-3 0,-5-1 0,34-135-1,-44 109 113,-6 0-1,-5-2 0,-6 0 0,-5-1 0,-17-214 0,-6 189-363,-6 1-1,-6 1 0,-8 1 0,-75-196 1,59 212 229,-6 3 0,-106-171 0,94 192 130,-3 3 0,-166-175 1,136 177-10,-5 5 0,-4 5 0,-207-128 0,-29 27 538,30 42 2154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7T06:48:28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4018 623 24575,'-2'-1'0,"1"0"0,-1 0 0,1 0 0,-1 0 0,1 0 0,0-1 0,-2-1 0,-6-6 0,-77-64-75,-2 5-1,-4 3 1,-2 4-1,-3 5 1,-2 4-1,-2 4 1,-122-39-1,147 63-124,0 4-1,-1 4 1,-1 3 0,-96-5-1,98 16-1469,1 4 0,-107 14 0,-25 28 1103,126-19 189,1 3 0,-116 60 0,104-38 68,-146 104 0,127-68 277,5 5 1,3 4 0,-140 169 0,150-146 32,6 4 0,4 4 0,6 3 0,-105 244 0,113-195 0,7 3 0,8 2 0,-40 252 0,74-304-225,6 0 1,5 197-1,13-227 343,5 0 1,5-1-1,49 182 0,-34-188 332,5-2 1,4-1 0,54 93-1,-33-84-122,4-3 0,100 119 0,-39-77-700,5-5 1,246 196-1,348 168-743,-339-285 1115,-259-155 0,158 51 0,-187-80 0,0-4 0,140 18 0,-157-35 0,0-3 0,0-3 0,126-15 0,-121 0 0,0-3 0,-2-5 0,0-2 0,-1-5 0,-2-3 0,142-77 0,-120 48 0,-2-5 0,-3-4 0,-3-4 0,118-121 0,-133 112-53,-3-4 1,-5-2-1,106-174 1,-126 172-46,-4-2 0,-3-3 0,-5-1 0,34-135-1,-44 109 113,-6 0-1,-5-2 0,-6 0 0,-5-1 0,-17-214 0,-6 189-363,-6 1-1,-6 1 0,-8 1 0,-75-196 1,59 212 229,-6 3 0,-106-171 0,94 192 130,-3 3 0,-166-175 1,136 177-10,-5 5 0,-4 5 0,-207-128 0,-29 27 538,30 42 2154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logistics&amp;page=2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6A5EE322-8B18-B5D7-620F-3428B878A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" t="10098" r="6938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2A08A67A-39E9-44E5-A036-DC31E3380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/>
              <a:t>SUPPLY CHAIN DISTRIBUTION NETWORK</a:t>
            </a:r>
            <a:br>
              <a:rPr lang="en-US" sz="3700"/>
            </a:br>
            <a:r>
              <a:rPr lang="en-US" sz="3700"/>
              <a:t>OPTIMIZATION</a:t>
            </a:r>
            <a:br>
              <a:rPr lang="en-US" sz="3700"/>
            </a:br>
            <a:br>
              <a:rPr lang="en-US" sz="3700"/>
            </a:br>
            <a:r>
              <a:rPr lang="en-US" sz="3700"/>
              <a:t> </a:t>
            </a:r>
            <a:r>
              <a:rPr lang="en-US" sz="3700">
                <a:highlight>
                  <a:srgbClr val="FFFF00"/>
                </a:highlight>
              </a:rPr>
              <a:t>FINAL PROJECT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9CC53-756E-328B-E38E-5E6AC29C5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1124988"/>
            <a:ext cx="44259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Customer Location</a:t>
            </a:r>
          </a:p>
        </p:txBody>
      </p:sp>
      <p:pic>
        <p:nvPicPr>
          <p:cNvPr id="4" name="Picture 3" descr="Pins in a map">
            <a:extLst>
              <a:ext uri="{FF2B5EF4-FFF2-40B4-BE49-F238E27FC236}">
                <a16:creationId xmlns:a16="http://schemas.microsoft.com/office/drawing/2014/main" id="{14A8136A-4247-8C86-1CF9-3B2A4BE1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8" r="17632" b="-2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4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6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customer location">
            <a:extLst>
              <a:ext uri="{FF2B5EF4-FFF2-40B4-BE49-F238E27FC236}">
                <a16:creationId xmlns:a16="http://schemas.microsoft.com/office/drawing/2014/main" id="{F405D1DB-119C-484A-B73A-127231890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85" y="638175"/>
            <a:ext cx="763143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DDA0C-3103-6485-802A-26C32A0C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Distance Comparison</a:t>
            </a:r>
          </a:p>
        </p:txBody>
      </p:sp>
      <p:sp>
        <p:nvSpPr>
          <p:cNvPr id="19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ladder in the desert">
            <a:extLst>
              <a:ext uri="{FF2B5EF4-FFF2-40B4-BE49-F238E27FC236}">
                <a16:creationId xmlns:a16="http://schemas.microsoft.com/office/drawing/2014/main" id="{AF9EFA7F-E546-EE1A-FD0A-FF107BE01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0" r="14358" b="-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lide2" descr="distance comparison">
            <a:extLst>
              <a:ext uri="{FF2B5EF4-FFF2-40B4-BE49-F238E27FC236}">
                <a16:creationId xmlns:a16="http://schemas.microsoft.com/office/drawing/2014/main" id="{0B1658F0-492C-5DA7-CF74-C3B4E93E7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"/>
          <a:stretch/>
        </p:blipFill>
        <p:spPr>
          <a:xfrm>
            <a:off x="206304" y="390251"/>
            <a:ext cx="11779392" cy="634737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5C84D405-D165-3BBA-654A-3E1F77731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1" r="28181" b="27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D8E92-9469-7CBD-55BA-17FA237E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Cost Comparison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77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lide2" descr="cost comparison">
            <a:extLst>
              <a:ext uri="{FF2B5EF4-FFF2-40B4-BE49-F238E27FC236}">
                <a16:creationId xmlns:a16="http://schemas.microsoft.com/office/drawing/2014/main" id="{96005251-DE22-4BFC-FA22-5E9ED4E4B3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4"/>
          <a:stretch/>
        </p:blipFill>
        <p:spPr>
          <a:xfrm>
            <a:off x="130984" y="115993"/>
            <a:ext cx="11882775" cy="6381327"/>
          </a:xfrm>
          <a:prstGeom prst="rect">
            <a:avLst/>
          </a:prstGeom>
          <a:ln>
            <a:noFill/>
          </a:ln>
        </p:spPr>
      </p:pic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s intersecting at pushpin">
            <a:extLst>
              <a:ext uri="{FF2B5EF4-FFF2-40B4-BE49-F238E27FC236}">
                <a16:creationId xmlns:a16="http://schemas.microsoft.com/office/drawing/2014/main" id="{4FED9047-F9FC-19CD-7026-57BEAE414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75" b="615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12C4E-A3E5-1553-0E7A-B62F3722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Variation</a:t>
            </a:r>
          </a:p>
        </p:txBody>
      </p:sp>
    </p:spTree>
    <p:extLst>
      <p:ext uri="{BB962C8B-B14F-4D97-AF65-F5344CB8AC3E}">
        <p14:creationId xmlns:p14="http://schemas.microsoft.com/office/powerpoint/2010/main" val="2429857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istance Variation">
            <a:extLst>
              <a:ext uri="{FF2B5EF4-FFF2-40B4-BE49-F238E27FC236}">
                <a16:creationId xmlns:a16="http://schemas.microsoft.com/office/drawing/2014/main" id="{31FFFEBE-42BD-4E2E-A132-2539B28B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394335"/>
            <a:ext cx="7386319" cy="60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8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955F51-8E1F-844B-1174-FCBB48BC7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C5F850-A001-AE78-3087-960FDF5F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6120"/>
            <a:ext cx="4653280" cy="3820160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>
                <a:solidFill>
                  <a:srgbClr val="262626"/>
                </a:solidFill>
              </a:rPr>
              <a:t>Final Cost Saving</a:t>
            </a:r>
            <a:endParaRPr lang="en-US" b="1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51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final cost saving">
            <a:extLst>
              <a:ext uri="{FF2B5EF4-FFF2-40B4-BE49-F238E27FC236}">
                <a16:creationId xmlns:a16="http://schemas.microsoft.com/office/drawing/2014/main" id="{A6CDCE4A-4823-4FB4-AC56-343481EEC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455930"/>
            <a:ext cx="50482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ne orange paper boat leading a group of white paper boats">
            <a:extLst>
              <a:ext uri="{FF2B5EF4-FFF2-40B4-BE49-F238E27FC236}">
                <a16:creationId xmlns:a16="http://schemas.microsoft.com/office/drawing/2014/main" id="{E64671E9-067B-F51C-503B-536CC01CB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F2768-03FC-18DE-47D9-A383160BD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Objective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172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gital financial graph">
            <a:extLst>
              <a:ext uri="{FF2B5EF4-FFF2-40B4-BE49-F238E27FC236}">
                <a16:creationId xmlns:a16="http://schemas.microsoft.com/office/drawing/2014/main" id="{2C0C8E44-6766-3D88-5B03-76DA25A79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-965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2AFD9-82D3-2D7B-8C44-E35D0C7AB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541305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0F3AB503-FF18-BA6F-2CCC-039E6CE9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19" r="17828"/>
          <a:stretch/>
        </p:blipFill>
        <p:spPr>
          <a:xfrm>
            <a:off x="1320800" y="0"/>
            <a:ext cx="899299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B7F3C6A3-6627-66C8-F10D-BB8091CD2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641600" y="-364695"/>
            <a:ext cx="9682480" cy="686709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9450F-1862-EE40-8FB2-C2DC5C1F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" y="1640839"/>
            <a:ext cx="3731813" cy="123507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8065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F400A722-51D8-EF9B-41C3-1BDA61D143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090227"/>
              </p:ext>
            </p:extLst>
          </p:nvPr>
        </p:nvGraphicFramePr>
        <p:xfrm>
          <a:off x="1742440" y="1336040"/>
          <a:ext cx="8696960" cy="417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139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Freeform: Shape 6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0D5B7-17D3-22E7-0999-EA573691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Given Data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Glowing dandylions">
            <a:extLst>
              <a:ext uri="{FF2B5EF4-FFF2-40B4-BE49-F238E27FC236}">
                <a16:creationId xmlns:a16="http://schemas.microsoft.com/office/drawing/2014/main" id="{F1452371-BF91-0C25-80B2-25ECD5C3C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2" t="9091" r="15652"/>
          <a:stretch/>
        </p:blipFill>
        <p:spPr>
          <a:xfrm>
            <a:off x="5414356" y="818220"/>
            <a:ext cx="6408836" cy="507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BF5B7-A455-3514-EE79-6E43DDDDC391}"/>
              </a:ext>
            </a:extLst>
          </p:cNvPr>
          <p:cNvSpPr txBox="1"/>
          <p:nvPr/>
        </p:nvSpPr>
        <p:spPr>
          <a:xfrm>
            <a:off x="381000" y="426720"/>
            <a:ext cx="5845167" cy="511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effectLst/>
              </a:rPr>
              <a:t>Geographical information of each city (zip codes, Latitudes and Longitudes) from USA</a:t>
            </a:r>
          </a:p>
          <a:p>
            <a:pPr marL="51435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</a:rPr>
              <a:t>53 customers from different cities in USA.</a:t>
            </a:r>
          </a:p>
          <a:p>
            <a:pPr marL="51435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</a:rPr>
              <a:t>Annual Sales to each customer</a:t>
            </a:r>
          </a:p>
          <a:p>
            <a:pPr marL="51435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</a:rPr>
              <a:t>Actual distance to each customer from the current delivery point </a:t>
            </a:r>
            <a:r>
              <a:rPr lang="en-US" sz="2000" b="1" dirty="0">
                <a:effectLst/>
              </a:rPr>
              <a:t>Little Rock.</a:t>
            </a:r>
            <a:endParaRPr lang="en-US" sz="2000" dirty="0">
              <a:effectLst/>
            </a:endParaRPr>
          </a:p>
          <a:p>
            <a:pPr marL="51435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</a:rPr>
              <a:t>Full Truck Load (FTL) 45000lbs</a:t>
            </a:r>
          </a:p>
          <a:p>
            <a:pPr marL="51435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</a:rPr>
              <a:t>Estimated milage rate per mile.</a:t>
            </a:r>
          </a:p>
          <a:p>
            <a:pPr marL="514350" marR="0" lvl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</a:rPr>
              <a:t>Proposed new secondary distribution points, namely </a:t>
            </a:r>
            <a:r>
              <a:rPr lang="en-US" sz="2000" b="1" dirty="0">
                <a:effectLst/>
              </a:rPr>
              <a:t>Fayetteville</a:t>
            </a:r>
            <a:r>
              <a:rPr lang="en-US" sz="2000" dirty="0">
                <a:effectLst/>
              </a:rPr>
              <a:t> and </a:t>
            </a:r>
            <a:r>
              <a:rPr lang="en-US" sz="2000" b="1" dirty="0">
                <a:effectLst/>
              </a:rPr>
              <a:t>Greenville.</a:t>
            </a:r>
            <a:endParaRPr lang="en-US" sz="2000" dirty="0">
              <a:effectLst/>
            </a:endParaRPr>
          </a:p>
          <a:p>
            <a:pPr marL="228600" indent="-45720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Picture 3" descr="World map with flight paths">
            <a:extLst>
              <a:ext uri="{FF2B5EF4-FFF2-40B4-BE49-F238E27FC236}">
                <a16:creationId xmlns:a16="http://schemas.microsoft.com/office/drawing/2014/main" id="{4DFCCA0E-05E8-6EA5-4A6F-D81F1CAC6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2" r="31117" b="1"/>
          <a:stretch/>
        </p:blipFill>
        <p:spPr>
          <a:xfrm>
            <a:off x="6290175" y="-2743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972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-up of a calculator keypad">
            <a:extLst>
              <a:ext uri="{FF2B5EF4-FFF2-40B4-BE49-F238E27FC236}">
                <a16:creationId xmlns:a16="http://schemas.microsoft.com/office/drawing/2014/main" id="{1F484900-B258-B0D8-296B-84D78194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97" r="8625" b="79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FFAF4-CD6F-C628-F790-F73E75E9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Cost Calculation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90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2249C-261F-15CA-2F17-D00ABEF6DCA8}"/>
              </a:ext>
            </a:extLst>
          </p:cNvPr>
          <p:cNvSpPr txBox="1"/>
          <p:nvPr/>
        </p:nvSpPr>
        <p:spPr>
          <a:xfrm>
            <a:off x="2753360" y="1026160"/>
            <a:ext cx="7508240" cy="359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000" b="1" dirty="0"/>
              <a:t>( Annual Sale / FTL ) X Given Mileage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We will get actual mileage</a:t>
            </a:r>
          </a:p>
          <a:p>
            <a:pPr>
              <a:lnSpc>
                <a:spcPct val="250000"/>
              </a:lnSpc>
            </a:pPr>
            <a:endParaRPr lang="en-US" dirty="0"/>
          </a:p>
          <a:p>
            <a:pPr marL="457200" indent="-457200">
              <a:lnSpc>
                <a:spcPct val="250000"/>
              </a:lnSpc>
              <a:buFont typeface="+mj-lt"/>
              <a:buAutoNum type="arabicPeriod" startAt="2"/>
            </a:pPr>
            <a:r>
              <a:rPr lang="en-US" sz="2000" b="1" dirty="0"/>
              <a:t>Multiply Actual Mileage with $2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We will get the actual cost</a:t>
            </a:r>
          </a:p>
        </p:txBody>
      </p:sp>
    </p:spTree>
    <p:extLst>
      <p:ext uri="{BB962C8B-B14F-4D97-AF65-F5344CB8AC3E}">
        <p14:creationId xmlns:p14="http://schemas.microsoft.com/office/powerpoint/2010/main" val="380137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ruck driving on a road&#10;&#10;Description automatically generated with low confidence">
            <a:extLst>
              <a:ext uri="{FF2B5EF4-FFF2-40B4-BE49-F238E27FC236}">
                <a16:creationId xmlns:a16="http://schemas.microsoft.com/office/drawing/2014/main" id="{7E7A923A-FF83-1A3D-FCC7-9ACFAB7C3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032" t="9091" r="326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E2D1C-8733-7023-69AA-8B2B65FB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Distance Calculation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6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3C48164-DED7-15CA-9E4A-58FFA36E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053278"/>
            <a:ext cx="11328400" cy="44182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1FD069-9119-6A04-143D-55619EF0CC22}"/>
              </a:ext>
            </a:extLst>
          </p:cNvPr>
          <p:cNvSpPr txBox="1"/>
          <p:nvPr/>
        </p:nvSpPr>
        <p:spPr>
          <a:xfrm>
            <a:off x="314960" y="208280"/>
            <a:ext cx="9301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Check distance by changing between Zip Codes</a:t>
            </a:r>
          </a:p>
          <a:p>
            <a:r>
              <a:rPr lang="en-US" b="1" dirty="0">
                <a:highlight>
                  <a:srgbClr val="FFFF00"/>
                </a:highlight>
              </a:rPr>
              <a:t>Using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1: VLOOLUP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2: Excel formula to calculate distance between 2 (</a:t>
            </a:r>
            <a:r>
              <a:rPr lang="en-US" dirty="0" err="1">
                <a:solidFill>
                  <a:srgbClr val="FF0000"/>
                </a:solidFill>
              </a:rPr>
              <a:t>lat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lon</a:t>
            </a:r>
            <a:r>
              <a:rPr lang="en-US" dirty="0">
                <a:solidFill>
                  <a:srgbClr val="FF0000"/>
                </a:solidFill>
              </a:rPr>
              <a:t>) points (GPS positions)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3993F74-AB16-0615-28A2-896863B795F6}"/>
                  </a:ext>
                </a:extLst>
              </p14:cNvPr>
              <p14:cNvContentPartPr/>
              <p14:nvPr/>
            </p14:nvContentPartPr>
            <p14:xfrm>
              <a:off x="4954560" y="2266960"/>
              <a:ext cx="2026080" cy="2314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3993F74-AB16-0615-28A2-896863B795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6920" y="2248960"/>
                <a:ext cx="2061720" cy="23500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9B9CB7C-D804-DCF6-427A-EA7FE8E1EDC6}"/>
              </a:ext>
            </a:extLst>
          </p:cNvPr>
          <p:cNvSpPr txBox="1"/>
          <p:nvPr/>
        </p:nvSpPr>
        <p:spPr>
          <a:xfrm>
            <a:off x="6705600" y="4129120"/>
            <a:ext cx="242824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VLOOKUP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7D52BBC-6EB2-22A1-6963-F96DEAE7EA0A}"/>
                  </a:ext>
                </a:extLst>
              </p14:cNvPr>
              <p14:cNvContentPartPr/>
              <p14:nvPr/>
            </p14:nvContentPartPr>
            <p14:xfrm>
              <a:off x="153960" y="4319280"/>
              <a:ext cx="2026080" cy="2314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7D52BBC-6EB2-22A1-6963-F96DEAE7EA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320" y="4301280"/>
                <a:ext cx="2061720" cy="23500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77A8D66-2916-9DCC-13B9-32871EEE4C7E}"/>
              </a:ext>
            </a:extLst>
          </p:cNvPr>
          <p:cNvSpPr txBox="1"/>
          <p:nvPr/>
        </p:nvSpPr>
        <p:spPr>
          <a:xfrm>
            <a:off x="2133600" y="5899500"/>
            <a:ext cx="319532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Lat,Lon</a:t>
            </a:r>
            <a:r>
              <a:rPr lang="en-US" sz="2000" b="1" dirty="0"/>
              <a:t> Calculation formula</a:t>
            </a:r>
          </a:p>
        </p:txBody>
      </p:sp>
    </p:spTree>
    <p:extLst>
      <p:ext uri="{BB962C8B-B14F-4D97-AF65-F5344CB8AC3E}">
        <p14:creationId xmlns:p14="http://schemas.microsoft.com/office/powerpoint/2010/main" val="403875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186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SUPPLY CHAIN DISTRIBUTION NETWORK OPTIMIZATION   FINAL PROJECT</vt:lpstr>
      <vt:lpstr>Objective</vt:lpstr>
      <vt:lpstr>PowerPoint Presentation</vt:lpstr>
      <vt:lpstr>Given Data</vt:lpstr>
      <vt:lpstr>PowerPoint Presentation</vt:lpstr>
      <vt:lpstr>Cost Calculation</vt:lpstr>
      <vt:lpstr>PowerPoint Presentation</vt:lpstr>
      <vt:lpstr>Distance Calculation</vt:lpstr>
      <vt:lpstr>PowerPoint Presentation</vt:lpstr>
      <vt:lpstr>Customer Location</vt:lpstr>
      <vt:lpstr>PowerPoint Presentation</vt:lpstr>
      <vt:lpstr>Distance Comparison</vt:lpstr>
      <vt:lpstr>PowerPoint Presentation</vt:lpstr>
      <vt:lpstr>Cost Comparison</vt:lpstr>
      <vt:lpstr>PowerPoint Presentation</vt:lpstr>
      <vt:lpstr>Distance Variation</vt:lpstr>
      <vt:lpstr>PowerPoint Presentation</vt:lpstr>
      <vt:lpstr>Final Cost Saving</vt:lpstr>
      <vt:lpstr>PowerPoint Presentation</vt:lpstr>
      <vt:lpstr>Dashboard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DISTRIBUTION NETWORK OPTIMIZATION   FINAL PROJECT</dc:title>
  <dc:creator/>
  <cp:lastModifiedBy>Haroon Sheraz</cp:lastModifiedBy>
  <cp:revision>5</cp:revision>
  <dcterms:created xsi:type="dcterms:W3CDTF">2023-06-09T17:24:03Z</dcterms:created>
  <dcterms:modified xsi:type="dcterms:W3CDTF">2023-06-17T06:51:08Z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2023-06-09T17:47:09Z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b0828712-2ef6-41d4-9049-58f895c2222b</vt:lpwstr>
  </property>
  <property fmtid="{D5CDD505-2E9C-101B-9397-08002B2CF9AE}" pid="7" name="MSIP_Label_defa4170-0d19-0005-0004-bc88714345d2_ActionId">
    <vt:lpwstr>be7a7cfd-72d1-44c3-90a9-39186ee62284</vt:lpwstr>
  </property>
  <property fmtid="{D5CDD505-2E9C-101B-9397-08002B2CF9AE}" pid="8" name="MSIP_Label_defa4170-0d19-0005-0004-bc88714345d2_ContentBits">
    <vt:lpwstr>0</vt:lpwstr>
  </property>
</Properties>
</file>